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13716000" cx="24384000"/>
  <p:notesSz cx="6858000" cy="9144000"/>
  <p:embeddedFontLst>
    <p:embeddedFont>
      <p:font typeface="Google Sans"/>
      <p:regular r:id="rId26"/>
      <p:bold r:id="rId27"/>
      <p:italic r:id="rId28"/>
      <p:boldItalic r:id="rId29"/>
    </p:embeddedFont>
    <p:embeddedFont>
      <p:font typeface="Google Sans Medium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Roboto Mono"/>
      <p:regular r:id="rId38"/>
      <p:bold r:id="rId39"/>
      <p:italic r:id="rId40"/>
      <p:boldItalic r:id="rId41"/>
    </p:embeddedFont>
    <p:embeddedFont>
      <p:font typeface="Open Sans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6.xml"/><Relationship Id="rId42" Type="http://schemas.openxmlformats.org/officeDocument/2006/relationships/font" Target="fonts/OpenSansLight-regular.fntdata"/><Relationship Id="rId41" Type="http://schemas.openxmlformats.org/officeDocument/2006/relationships/font" Target="fonts/RobotoMono-boldItalic.fntdata"/><Relationship Id="rId22" Type="http://schemas.openxmlformats.org/officeDocument/2006/relationships/slide" Target="slides/slide18.xml"/><Relationship Id="rId44" Type="http://schemas.openxmlformats.org/officeDocument/2006/relationships/font" Target="fonts/OpenSansLight-italic.fntdata"/><Relationship Id="rId21" Type="http://schemas.openxmlformats.org/officeDocument/2006/relationships/slide" Target="slides/slide17.xml"/><Relationship Id="rId43" Type="http://schemas.openxmlformats.org/officeDocument/2006/relationships/font" Target="fonts/OpenSansLight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OpenSans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oogleSans-regular.fntdata"/><Relationship Id="rId25" Type="http://schemas.openxmlformats.org/officeDocument/2006/relationships/slide" Target="slides/slide21.xml"/><Relationship Id="rId28" Type="http://schemas.openxmlformats.org/officeDocument/2006/relationships/font" Target="fonts/GoogleSans-italic.fntdata"/><Relationship Id="rId27" Type="http://schemas.openxmlformats.org/officeDocument/2006/relationships/font" Target="fonts/Google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Google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GoogleSansMedium-bold.fntdata"/><Relationship Id="rId30" Type="http://schemas.openxmlformats.org/officeDocument/2006/relationships/font" Target="fonts/GoogleSansMedium-regular.fntdata"/><Relationship Id="rId11" Type="http://schemas.openxmlformats.org/officeDocument/2006/relationships/slide" Target="slides/slide7.xml"/><Relationship Id="rId33" Type="http://schemas.openxmlformats.org/officeDocument/2006/relationships/font" Target="fonts/GoogleSans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GoogleSansMedium-italic.fntdata"/><Relationship Id="rId13" Type="http://schemas.openxmlformats.org/officeDocument/2006/relationships/slide" Target="slides/slide9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8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11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10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3.xml"/><Relationship Id="rId39" Type="http://schemas.openxmlformats.org/officeDocument/2006/relationships/font" Target="fonts/RobotoMono-bold.fntdata"/><Relationship Id="rId16" Type="http://schemas.openxmlformats.org/officeDocument/2006/relationships/slide" Target="slides/slide12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2e51346db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42e51346db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d4ac5bf46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bd4ac5bf46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a9f865266_4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fa9f865266_4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2e4655570_1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42e4655570_1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d4ac5bf46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bd4ac5bf46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a9f865266_4_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fa9f865266_4_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d4ac5bf46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bd4ac5bf46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d4ac5bf46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bd4ac5bf46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fb9d2ae0d_0_3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bfb9d2ae0d_0_3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a9f865266_4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a9f865266_4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a9f865266_4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fa9f865266_4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d4ac5bf46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bd4ac5bf46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d4ac5bf46_0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bd4ac5bf46_0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fb9d2ae0d_0_2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fb9d2ae0d_0_2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d4ac5bf46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bd4ac5bf46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2e4655570_1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42e4655570_1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2e4655570_1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42e4655570_1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d4ac5bf46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bd4ac5bf46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d4ac5bf46_0_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bd4ac5bf46_0_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d4ac5bf46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bd4ac5bf46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Red" showMasterSp="0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0" y="0"/>
            <a:ext cx="3000000" cy="82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Quot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Green" showMasterSp="0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Red" showMasterSp="0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Yellow" showMasterSp="0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Yellow" showMasterSp="0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1160400" y="3195450"/>
            <a:ext cx="21906300" cy="1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21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 showMasterSp="0">
  <p:cSld name="Quot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 showMasterSp="0">
  <p:cSld name="Quot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 showMasterSp="0">
  <p:cSld name="Quot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" showMasterSp="0">
  <p:cSld name="Quote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ed" showMasterSp="0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 showMasterSp="0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11271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927050" y="1290125"/>
            <a:ext cx="209364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- Half slide" showMasterSp="0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1203350" y="4249150"/>
            <a:ext cx="88350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927050" y="1290125"/>
            <a:ext cx="9387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1127150" y="3035275"/>
            <a:ext cx="8835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7" name="Google Shape;37;p8"/>
          <p:cNvSpPr/>
          <p:nvPr/>
        </p:nvSpPr>
        <p:spPr>
          <a:xfrm>
            <a:off x="12262975" y="12150"/>
            <a:ext cx="12120900" cy="13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reen" showMasterSp="0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7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r">
              <a:buNone/>
              <a:defRPr sz="2700">
                <a:solidFill>
                  <a:schemeClr val="dk2"/>
                </a:solidFill>
              </a:defRPr>
            </a:lvl1pPr>
            <a:lvl2pPr lvl="1" rtl="0" algn="r">
              <a:buNone/>
              <a:defRPr sz="2700">
                <a:solidFill>
                  <a:schemeClr val="dk2"/>
                </a:solidFill>
              </a:defRPr>
            </a:lvl2pPr>
            <a:lvl3pPr lvl="2" rtl="0" algn="r">
              <a:buNone/>
              <a:defRPr sz="2700">
                <a:solidFill>
                  <a:schemeClr val="dk2"/>
                </a:solidFill>
              </a:defRPr>
            </a:lvl3pPr>
            <a:lvl4pPr lvl="3" rtl="0" algn="r">
              <a:buNone/>
              <a:defRPr sz="2700">
                <a:solidFill>
                  <a:schemeClr val="dk2"/>
                </a:solidFill>
              </a:defRPr>
            </a:lvl4pPr>
            <a:lvl5pPr lvl="4" rtl="0" algn="r">
              <a:buNone/>
              <a:defRPr sz="2700">
                <a:solidFill>
                  <a:schemeClr val="dk2"/>
                </a:solidFill>
              </a:defRPr>
            </a:lvl5pPr>
            <a:lvl6pPr lvl="5" rtl="0" algn="r">
              <a:buNone/>
              <a:defRPr sz="2700">
                <a:solidFill>
                  <a:schemeClr val="dk2"/>
                </a:solidFill>
              </a:defRPr>
            </a:lvl6pPr>
            <a:lvl7pPr lvl="6" rtl="0" algn="r">
              <a:buNone/>
              <a:defRPr sz="2700">
                <a:solidFill>
                  <a:schemeClr val="dk2"/>
                </a:solidFill>
              </a:defRPr>
            </a:lvl7pPr>
            <a:lvl8pPr lvl="7" rtl="0" algn="r">
              <a:buNone/>
              <a:defRPr sz="2700">
                <a:solidFill>
                  <a:schemeClr val="dk2"/>
                </a:solidFill>
              </a:defRPr>
            </a:lvl8pPr>
            <a:lvl9pPr lvl="8" rtl="0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idx="1" type="subTitle"/>
          </p:nvPr>
        </p:nvSpPr>
        <p:spPr>
          <a:xfrm>
            <a:off x="5929600" y="8510100"/>
            <a:ext cx="7272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3"/>
                </a:solidFill>
              </a:rPr>
              <a:t>Design Head, GDSC SIT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4" name="Google Shape;114;p26"/>
          <p:cNvSpPr txBox="1"/>
          <p:nvPr>
            <p:ph type="title"/>
          </p:nvPr>
        </p:nvSpPr>
        <p:spPr>
          <a:xfrm>
            <a:off x="2427925" y="4513800"/>
            <a:ext cx="14310600" cy="3070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/>
              <a:t>Importance of UI/UX Design in Software Development</a:t>
            </a:r>
            <a:endParaRPr sz="8400"/>
          </a:p>
        </p:txBody>
      </p:sp>
      <p:sp>
        <p:nvSpPr>
          <p:cNvPr id="115" name="Google Shape;115;p26"/>
          <p:cNvSpPr txBox="1"/>
          <p:nvPr>
            <p:ph idx="2" type="subTitle"/>
          </p:nvPr>
        </p:nvSpPr>
        <p:spPr>
          <a:xfrm>
            <a:off x="5929600" y="7584600"/>
            <a:ext cx="38103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Aqsa Kazi</a:t>
            </a:r>
            <a:endParaRPr/>
          </a:p>
        </p:txBody>
      </p:sp>
      <p:pic>
        <p:nvPicPr>
          <p:cNvPr id="116" name="Google Shape;1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925" y="7584600"/>
            <a:ext cx="3189473" cy="318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3869750" y="2787900"/>
            <a:ext cx="606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6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Symbiosis Institute of Technology</a:t>
            </a:r>
            <a:endParaRPr sz="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Which UX is better?</a:t>
            </a:r>
            <a:endParaRPr/>
          </a:p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7547458" y="10988614"/>
            <a:ext cx="20592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yayy</a:t>
            </a:r>
            <a:endParaRPr/>
          </a:p>
        </p:txBody>
      </p:sp>
      <p:sp>
        <p:nvSpPr>
          <p:cNvPr id="191" name="Google Shape;191;p35"/>
          <p:cNvSpPr txBox="1"/>
          <p:nvPr>
            <p:ph idx="1" type="body"/>
          </p:nvPr>
        </p:nvSpPr>
        <p:spPr>
          <a:xfrm>
            <a:off x="14907303" y="10988625"/>
            <a:ext cx="24453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hurray</a:t>
            </a:r>
            <a:endParaRPr/>
          </a:p>
        </p:txBody>
      </p:sp>
      <p:pic>
        <p:nvPicPr>
          <p:cNvPr id="192" name="Google Shape;192;p35"/>
          <p:cNvPicPr preferRelativeResize="0"/>
          <p:nvPr/>
        </p:nvPicPr>
        <p:blipFill rotWithShape="1">
          <a:blip r:embed="rId3">
            <a:alphaModFix/>
          </a:blip>
          <a:srcRect b="0" l="0" r="0" t="12846"/>
          <a:stretch/>
        </p:blipFill>
        <p:spPr>
          <a:xfrm>
            <a:off x="4793925" y="3216125"/>
            <a:ext cx="14796138" cy="79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idx="4294967295" type="title"/>
          </p:nvPr>
        </p:nvSpPr>
        <p:spPr>
          <a:xfrm>
            <a:off x="4920750" y="2254775"/>
            <a:ext cx="145425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00"/>
              <a:t>UX Honeycomb</a:t>
            </a:r>
            <a:endParaRPr sz="7900"/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8963" y="4180775"/>
            <a:ext cx="6966077" cy="725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2387" y="772125"/>
            <a:ext cx="10379226" cy="103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1116300" y="4812175"/>
            <a:ext cx="22151400" cy="2974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100"/>
              <a:t>Aspects of UI/UX</a:t>
            </a:r>
            <a:endParaRPr sz="16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Wireframing &amp; Prototyping</a:t>
            </a:r>
            <a:endParaRPr/>
          </a:p>
        </p:txBody>
      </p:sp>
      <p:pic>
        <p:nvPicPr>
          <p:cNvPr id="214" name="Google Shape;2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700" y="3526625"/>
            <a:ext cx="20006576" cy="73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Colour Theory &amp; Typography</a:t>
            </a:r>
            <a:endParaRPr/>
          </a:p>
        </p:txBody>
      </p:sp>
      <p:pic>
        <p:nvPicPr>
          <p:cNvPr id="220" name="Google Shape;220;p40"/>
          <p:cNvPicPr preferRelativeResize="0"/>
          <p:nvPr/>
        </p:nvPicPr>
        <p:blipFill rotWithShape="1">
          <a:blip r:embed="rId3">
            <a:alphaModFix/>
          </a:blip>
          <a:srcRect b="8197" l="9375" r="7513" t="0"/>
          <a:stretch/>
        </p:blipFill>
        <p:spPr>
          <a:xfrm>
            <a:off x="1699700" y="3216125"/>
            <a:ext cx="10593326" cy="87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3025" y="3632075"/>
            <a:ext cx="11469949" cy="645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29650" y="8497125"/>
            <a:ext cx="1938150" cy="158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Visuals, Formats &amp; Features</a:t>
            </a:r>
            <a:endParaRPr/>
          </a:p>
        </p:txBody>
      </p:sp>
      <p:pic>
        <p:nvPicPr>
          <p:cNvPr id="228" name="Google Shape;2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050" y="3924473"/>
            <a:ext cx="4358927" cy="315782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1"/>
          <p:cNvSpPr txBox="1"/>
          <p:nvPr/>
        </p:nvSpPr>
        <p:spPr>
          <a:xfrm>
            <a:off x="1755244" y="4887267"/>
            <a:ext cx="31866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6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Uniformity</a:t>
            </a:r>
            <a:endParaRPr/>
          </a:p>
        </p:txBody>
      </p:sp>
      <p:pic>
        <p:nvPicPr>
          <p:cNvPr id="230" name="Google Shape;2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500" y="7503150"/>
            <a:ext cx="4799401" cy="315782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1"/>
          <p:cNvSpPr txBox="1"/>
          <p:nvPr/>
        </p:nvSpPr>
        <p:spPr>
          <a:xfrm>
            <a:off x="3725701" y="8465950"/>
            <a:ext cx="38178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6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Minimalism</a:t>
            </a:r>
            <a:endParaRPr/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3425" y="3780723"/>
            <a:ext cx="4358927" cy="315782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1"/>
          <p:cNvSpPr txBox="1"/>
          <p:nvPr/>
        </p:nvSpPr>
        <p:spPr>
          <a:xfrm>
            <a:off x="7939619" y="4743517"/>
            <a:ext cx="31866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6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Efficiency</a:t>
            </a:r>
            <a:endParaRPr/>
          </a:p>
        </p:txBody>
      </p:sp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438" y="7732436"/>
            <a:ext cx="4358927" cy="315782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1"/>
          <p:cNvSpPr txBox="1"/>
          <p:nvPr/>
        </p:nvSpPr>
        <p:spPr>
          <a:xfrm>
            <a:off x="10305631" y="8695229"/>
            <a:ext cx="31866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6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Interactive</a:t>
            </a:r>
            <a:endParaRPr/>
          </a:p>
        </p:txBody>
      </p:sp>
      <p:pic>
        <p:nvPicPr>
          <p:cNvPr id="236" name="Google Shape;2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7838" y="3636973"/>
            <a:ext cx="4358927" cy="315782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1"/>
          <p:cNvSpPr txBox="1"/>
          <p:nvPr/>
        </p:nvSpPr>
        <p:spPr>
          <a:xfrm>
            <a:off x="13984031" y="4599767"/>
            <a:ext cx="31866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6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Adaptive</a:t>
            </a:r>
            <a:endParaRPr/>
          </a:p>
        </p:txBody>
      </p:sp>
      <p:pic>
        <p:nvPicPr>
          <p:cNvPr id="238" name="Google Shape;2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8913" y="7588663"/>
            <a:ext cx="4974674" cy="315782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1"/>
          <p:cNvSpPr txBox="1"/>
          <p:nvPr/>
        </p:nvSpPr>
        <p:spPr>
          <a:xfrm>
            <a:off x="16445114" y="8551463"/>
            <a:ext cx="38178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6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Consistency</a:t>
            </a:r>
            <a:endParaRPr/>
          </a:p>
        </p:txBody>
      </p:sp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6075" y="3636961"/>
            <a:ext cx="4358927" cy="315782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1"/>
          <p:cNvSpPr txBox="1"/>
          <p:nvPr/>
        </p:nvSpPr>
        <p:spPr>
          <a:xfrm>
            <a:off x="19442269" y="4599754"/>
            <a:ext cx="31866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6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Aesthetics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2596150" y="4925250"/>
            <a:ext cx="15843300" cy="86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300"/>
              <a:t>Branding in general is the set of marketing and psychological techniques and steps aiming at promotion of a product, service, persona etc. first of all via setting a brand.</a:t>
            </a:r>
            <a:endParaRPr sz="4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300"/>
              <a:t>General Branding elements are:</a:t>
            </a:r>
            <a:endParaRPr sz="4300"/>
          </a:p>
          <a:p>
            <a:pPr indent="-5016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AutoNum type="arabicPeriod"/>
            </a:pPr>
            <a:r>
              <a:rPr lang="en-US" sz="4300"/>
              <a:t>Logo.</a:t>
            </a:r>
            <a:endParaRPr sz="4300"/>
          </a:p>
          <a:p>
            <a:pPr indent="-5016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AutoNum type="arabicPeriod"/>
            </a:pPr>
            <a:r>
              <a:rPr lang="en-US" sz="4300"/>
              <a:t>Brand colours.</a:t>
            </a:r>
            <a:endParaRPr sz="4300"/>
          </a:p>
          <a:p>
            <a:pPr indent="-5016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AutoNum type="arabicPeriod"/>
            </a:pPr>
            <a:r>
              <a:rPr lang="en-US" sz="4300"/>
              <a:t>Typography.</a:t>
            </a:r>
            <a:endParaRPr sz="4300"/>
          </a:p>
          <a:p>
            <a:pPr indent="-5016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AutoNum type="arabicPeriod"/>
            </a:pPr>
            <a:r>
              <a:rPr lang="en-US" sz="4300"/>
              <a:t>Graphic elements.</a:t>
            </a:r>
            <a:endParaRPr sz="4300"/>
          </a:p>
          <a:p>
            <a:pPr indent="-5016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AutoNum type="arabicPeriod"/>
            </a:pPr>
            <a:r>
              <a:rPr lang="en-US" sz="4300"/>
              <a:t>Templates.</a:t>
            </a:r>
            <a:endParaRPr sz="4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/>
          </a:p>
        </p:txBody>
      </p:sp>
      <p:sp>
        <p:nvSpPr>
          <p:cNvPr id="247" name="Google Shape;247;p42"/>
          <p:cNvSpPr txBox="1"/>
          <p:nvPr>
            <p:ph type="title"/>
          </p:nvPr>
        </p:nvSpPr>
        <p:spPr>
          <a:xfrm>
            <a:off x="2278700" y="3076350"/>
            <a:ext cx="14542500" cy="17721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>
                <a:solidFill>
                  <a:schemeClr val="dk2"/>
                </a:solidFill>
              </a:rPr>
              <a:t>Brand establishment</a:t>
            </a:r>
            <a:endParaRPr sz="8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970400" y="1290125"/>
            <a:ext cx="10650600" cy="30516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>
                <a:solidFill>
                  <a:schemeClr val="dk2"/>
                </a:solidFill>
              </a:rPr>
              <a:t>Usability &amp;</a:t>
            </a:r>
            <a:endParaRPr sz="8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>
                <a:solidFill>
                  <a:schemeClr val="dk2"/>
                </a:solidFill>
              </a:rPr>
              <a:t>User Satisfaction</a:t>
            </a:r>
            <a:endParaRPr sz="8300">
              <a:solidFill>
                <a:schemeClr val="dk2"/>
              </a:solidFill>
            </a:endParaRPr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0" y="0"/>
            <a:ext cx="13716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3"/>
          <p:cNvSpPr txBox="1"/>
          <p:nvPr>
            <p:ph idx="1" type="body"/>
          </p:nvPr>
        </p:nvSpPr>
        <p:spPr>
          <a:xfrm>
            <a:off x="1104650" y="4495625"/>
            <a:ext cx="10382100" cy="6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84077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6"/>
              <a:buChar char="•"/>
            </a:pPr>
            <a:r>
              <a:rPr lang="en-US"/>
              <a:t>Users LOVE applications which are user-friendly.</a:t>
            </a:r>
            <a:endParaRPr/>
          </a:p>
          <a:p>
            <a:pPr indent="-583670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•"/>
            </a:pPr>
            <a:r>
              <a:rPr lang="en-US">
                <a:highlight>
                  <a:srgbClr val="FFFFFF"/>
                </a:highlight>
              </a:rPr>
              <a:t>Time spent on the UX and UI interface is designed to attract and retain users for your application.</a:t>
            </a:r>
            <a:endParaRPr>
              <a:highlight>
                <a:srgbClr val="FFFFFF"/>
              </a:highlight>
            </a:endParaRPr>
          </a:p>
          <a:p>
            <a:pPr indent="-583670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lang="en-US">
                <a:highlight>
                  <a:srgbClr val="FFFFFF"/>
                </a:highlight>
              </a:rPr>
              <a:t>Customer satisfaction leads to them being loyal to our brand and thus increases the ROI for it.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idx="4294967295" type="title"/>
          </p:nvPr>
        </p:nvSpPr>
        <p:spPr>
          <a:xfrm>
            <a:off x="1213950" y="1250600"/>
            <a:ext cx="21956100" cy="1723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6800"/>
              <a:t>Scope of UI/UX Designers in Software Development</a:t>
            </a:r>
            <a:endParaRPr sz="6800"/>
          </a:p>
        </p:txBody>
      </p:sp>
      <p:pic>
        <p:nvPicPr>
          <p:cNvPr id="260" name="Google Shape;260;p44"/>
          <p:cNvPicPr preferRelativeResize="0"/>
          <p:nvPr/>
        </p:nvPicPr>
        <p:blipFill rotWithShape="1">
          <a:blip r:embed="rId3">
            <a:alphaModFix/>
          </a:blip>
          <a:srcRect b="0" l="18688" r="17527" t="4150"/>
          <a:stretch/>
        </p:blipFill>
        <p:spPr>
          <a:xfrm>
            <a:off x="6658175" y="2766925"/>
            <a:ext cx="11067675" cy="1094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4"/>
          <p:cNvPicPr preferRelativeResize="0"/>
          <p:nvPr/>
        </p:nvPicPr>
        <p:blipFill rotWithShape="1">
          <a:blip r:embed="rId4">
            <a:alphaModFix/>
          </a:blip>
          <a:srcRect b="39284" l="23109" r="20278" t="44124"/>
          <a:stretch/>
        </p:blipFill>
        <p:spPr>
          <a:xfrm>
            <a:off x="893050" y="11897750"/>
            <a:ext cx="6953902" cy="11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250" y="994200"/>
            <a:ext cx="14271574" cy="107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type="title"/>
          </p:nvPr>
        </p:nvSpPr>
        <p:spPr>
          <a:xfrm>
            <a:off x="2753025" y="3823975"/>
            <a:ext cx="14542500" cy="25896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600"/>
              <a:t>Any questions?</a:t>
            </a:r>
            <a:endParaRPr sz="13600"/>
          </a:p>
        </p:txBody>
      </p:sp>
      <p:pic>
        <p:nvPicPr>
          <p:cNvPr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0425" y="5257150"/>
            <a:ext cx="6580326" cy="658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3025" y="10672400"/>
            <a:ext cx="948650" cy="9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3025" y="9512200"/>
            <a:ext cx="948650" cy="9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5"/>
          <p:cNvSpPr txBox="1"/>
          <p:nvPr>
            <p:ph idx="2" type="subTitle"/>
          </p:nvPr>
        </p:nvSpPr>
        <p:spPr>
          <a:xfrm>
            <a:off x="4376425" y="9512200"/>
            <a:ext cx="6888900" cy="23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dsc.sit@gmail.com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dsc_sit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type="title"/>
          </p:nvPr>
        </p:nvSpPr>
        <p:spPr>
          <a:xfrm>
            <a:off x="7868400" y="5794050"/>
            <a:ext cx="8647200" cy="23397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0"/>
              <a:t>Thank You!</a:t>
            </a:r>
            <a:endParaRPr sz="12000"/>
          </a:p>
        </p:txBody>
      </p:sp>
      <p:sp>
        <p:nvSpPr>
          <p:cNvPr id="276" name="Google Shape;276;p46"/>
          <p:cNvSpPr txBox="1"/>
          <p:nvPr>
            <p:ph idx="1" type="subTitle"/>
          </p:nvPr>
        </p:nvSpPr>
        <p:spPr>
          <a:xfrm>
            <a:off x="5391438" y="10365713"/>
            <a:ext cx="148587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aqsa.kazi.btech2020@sitpune.edu.in</a:t>
            </a:r>
            <a:endParaRPr sz="4100"/>
          </a:p>
        </p:txBody>
      </p:sp>
      <p:pic>
        <p:nvPicPr>
          <p:cNvPr id="277" name="Google Shape;2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175" y="10301200"/>
            <a:ext cx="948650" cy="94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1238850" y="3488913"/>
            <a:ext cx="21906300" cy="72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74088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6224"/>
              <a:buChar char="•"/>
            </a:pPr>
            <a:r>
              <a:rPr lang="en-US" sz="4906">
                <a:solidFill>
                  <a:srgbClr val="676C72"/>
                </a:solidFill>
              </a:rPr>
              <a:t>Design Thinking Process.</a:t>
            </a:r>
            <a:endParaRPr sz="4906">
              <a:solidFill>
                <a:srgbClr val="676C72"/>
              </a:solidFill>
            </a:endParaRPr>
          </a:p>
          <a:p>
            <a:pPr indent="-590427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4906"/>
              <a:buChar char="•"/>
            </a:pPr>
            <a:r>
              <a:rPr lang="en-US" sz="4906">
                <a:solidFill>
                  <a:srgbClr val="676C72"/>
                </a:solidFill>
              </a:rPr>
              <a:t>What is UI and UX?</a:t>
            </a:r>
            <a:endParaRPr sz="4906">
              <a:solidFill>
                <a:srgbClr val="676C72"/>
              </a:solidFill>
            </a:endParaRPr>
          </a:p>
          <a:p>
            <a:pPr indent="-590427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4906"/>
              <a:buChar char="•"/>
            </a:pPr>
            <a:r>
              <a:rPr lang="en-US" sz="4906">
                <a:solidFill>
                  <a:srgbClr val="676C72"/>
                </a:solidFill>
              </a:rPr>
              <a:t>Four Golden Rules of UI.</a:t>
            </a:r>
            <a:endParaRPr sz="4906">
              <a:solidFill>
                <a:srgbClr val="676C72"/>
              </a:solidFill>
            </a:endParaRPr>
          </a:p>
          <a:p>
            <a:pPr indent="-590427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4906"/>
              <a:buChar char="•"/>
            </a:pPr>
            <a:r>
              <a:rPr lang="en-US" sz="4906">
                <a:solidFill>
                  <a:srgbClr val="676C72"/>
                </a:solidFill>
              </a:rPr>
              <a:t>UX Honeycomb.</a:t>
            </a:r>
            <a:endParaRPr sz="4906">
              <a:solidFill>
                <a:srgbClr val="676C72"/>
              </a:solidFill>
            </a:endParaRPr>
          </a:p>
          <a:p>
            <a:pPr indent="-590427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4906"/>
              <a:buChar char="•"/>
            </a:pPr>
            <a:r>
              <a:rPr lang="en-US" sz="4906">
                <a:solidFill>
                  <a:srgbClr val="676C72"/>
                </a:solidFill>
              </a:rPr>
              <a:t>Aspects of UI/UX.</a:t>
            </a:r>
            <a:endParaRPr sz="4906">
              <a:solidFill>
                <a:srgbClr val="676C72"/>
              </a:solidFill>
            </a:endParaRPr>
          </a:p>
          <a:p>
            <a:pPr indent="-590427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4906"/>
              <a:buChar char="•"/>
            </a:pPr>
            <a:r>
              <a:rPr lang="en-US" sz="4906">
                <a:solidFill>
                  <a:srgbClr val="676C72"/>
                </a:solidFill>
              </a:rPr>
              <a:t>Branding.</a:t>
            </a:r>
            <a:endParaRPr sz="4906">
              <a:solidFill>
                <a:srgbClr val="676C72"/>
              </a:solidFill>
            </a:endParaRPr>
          </a:p>
          <a:p>
            <a:pPr indent="-590427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4906"/>
              <a:buChar char="•"/>
            </a:pPr>
            <a:r>
              <a:rPr lang="en-US" sz="4906">
                <a:solidFill>
                  <a:srgbClr val="676C72"/>
                </a:solidFill>
              </a:rPr>
              <a:t>Usability.</a:t>
            </a:r>
            <a:endParaRPr sz="4906">
              <a:solidFill>
                <a:srgbClr val="676C72"/>
              </a:solidFill>
            </a:endParaRPr>
          </a:p>
          <a:p>
            <a:pPr indent="-590427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4906"/>
              <a:buChar char="•"/>
            </a:pPr>
            <a:r>
              <a:rPr lang="en-US" sz="4906">
                <a:solidFill>
                  <a:srgbClr val="676C72"/>
                </a:solidFill>
              </a:rPr>
              <a:t>User Satisfaction.</a:t>
            </a:r>
            <a:endParaRPr sz="4906">
              <a:solidFill>
                <a:srgbClr val="676C72"/>
              </a:solidFill>
            </a:endParaRPr>
          </a:p>
          <a:p>
            <a:pPr indent="-590427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4906"/>
              <a:buChar char="•"/>
            </a:pPr>
            <a:r>
              <a:rPr lang="en-US" sz="4906">
                <a:solidFill>
                  <a:srgbClr val="676C72"/>
                </a:solidFill>
              </a:rPr>
              <a:t>Scope of UI/UX in Software Development.</a:t>
            </a:r>
            <a:endParaRPr sz="4906">
              <a:solidFill>
                <a:srgbClr val="676C72"/>
              </a:solidFill>
            </a:endParaRPr>
          </a:p>
        </p:txBody>
      </p:sp>
      <p:sp>
        <p:nvSpPr>
          <p:cNvPr id="128" name="Google Shape;128;p28"/>
          <p:cNvSpPr txBox="1"/>
          <p:nvPr>
            <p:ph type="title"/>
          </p:nvPr>
        </p:nvSpPr>
        <p:spPr>
          <a:xfrm>
            <a:off x="970400" y="1290125"/>
            <a:ext cx="93876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0075" y="3814350"/>
            <a:ext cx="9931450" cy="57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type="title"/>
          </p:nvPr>
        </p:nvSpPr>
        <p:spPr>
          <a:xfrm>
            <a:off x="4831575" y="4041275"/>
            <a:ext cx="14571300" cy="5860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800"/>
              <a:t>Good Design is also an act of communication between the designer and the user, except that all the communication has to come about by the appearance of the device itself.</a:t>
            </a:r>
            <a:endParaRPr sz="5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800"/>
              <a:t>The device must explain itself.</a:t>
            </a:r>
            <a:endParaRPr sz="5800"/>
          </a:p>
        </p:txBody>
      </p:sp>
      <p:sp>
        <p:nvSpPr>
          <p:cNvPr id="135" name="Google Shape;135;p29"/>
          <p:cNvSpPr txBox="1"/>
          <p:nvPr>
            <p:ph idx="1" type="subTitle"/>
          </p:nvPr>
        </p:nvSpPr>
        <p:spPr>
          <a:xfrm>
            <a:off x="5068350" y="9657450"/>
            <a:ext cx="148587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-"/>
            </a:pPr>
            <a:r>
              <a:rPr lang="en-US"/>
              <a:t>Donald Norman.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Thinking Process</a:t>
            </a:r>
            <a:endParaRPr/>
          </a:p>
        </p:txBody>
      </p:sp>
      <p:sp>
        <p:nvSpPr>
          <p:cNvPr id="141" name="Google Shape;141;p30"/>
          <p:cNvSpPr txBox="1"/>
          <p:nvPr>
            <p:ph idx="2" type="body"/>
          </p:nvPr>
        </p:nvSpPr>
        <p:spPr>
          <a:xfrm>
            <a:off x="2555400" y="5015800"/>
            <a:ext cx="15843300" cy="21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highlight>
                  <a:srgbClr val="F9F9F9"/>
                </a:highlight>
              </a:rPr>
              <a:t>Design thinking is a non-linear, iterative process that design teams use to understand users, challenge assumptions, redefine problems and create innovative solutions to prototype and test.</a:t>
            </a:r>
            <a:endParaRPr sz="4200"/>
          </a:p>
        </p:txBody>
      </p:sp>
      <p:cxnSp>
        <p:nvCxnSpPr>
          <p:cNvPr id="142" name="Google Shape;142;p30"/>
          <p:cNvCxnSpPr/>
          <p:nvPr/>
        </p:nvCxnSpPr>
        <p:spPr>
          <a:xfrm rot="10800000">
            <a:off x="8317997" y="9767699"/>
            <a:ext cx="0" cy="1201800"/>
          </a:xfrm>
          <a:prstGeom prst="straightConnector1">
            <a:avLst/>
          </a:prstGeom>
          <a:noFill/>
          <a:ln cap="flat" cmpd="sng" w="508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43" name="Google Shape;143;p30"/>
          <p:cNvCxnSpPr/>
          <p:nvPr/>
        </p:nvCxnSpPr>
        <p:spPr>
          <a:xfrm rot="10800000">
            <a:off x="13540708" y="9767699"/>
            <a:ext cx="0" cy="1201800"/>
          </a:xfrm>
          <a:prstGeom prst="straightConnector1">
            <a:avLst/>
          </a:prstGeom>
          <a:noFill/>
          <a:ln cap="flat" cmpd="sng" w="508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44" name="Google Shape;144;p30"/>
          <p:cNvCxnSpPr/>
          <p:nvPr/>
        </p:nvCxnSpPr>
        <p:spPr>
          <a:xfrm rot="10800000">
            <a:off x="15758551" y="8472079"/>
            <a:ext cx="0" cy="1107600"/>
          </a:xfrm>
          <a:prstGeom prst="straightConnector1">
            <a:avLst/>
          </a:prstGeom>
          <a:noFill/>
          <a:ln cap="flat" cmpd="sng" w="5080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45" name="Google Shape;145;p30"/>
          <p:cNvCxnSpPr/>
          <p:nvPr/>
        </p:nvCxnSpPr>
        <p:spPr>
          <a:xfrm rot="10800000">
            <a:off x="10765273" y="8463593"/>
            <a:ext cx="0" cy="1107600"/>
          </a:xfrm>
          <a:prstGeom prst="straightConnector1">
            <a:avLst/>
          </a:prstGeom>
          <a:noFill/>
          <a:ln cap="flat" cmpd="sng" w="5080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46" name="Google Shape;146;p30"/>
          <p:cNvCxnSpPr/>
          <p:nvPr/>
        </p:nvCxnSpPr>
        <p:spPr>
          <a:xfrm rot="10800000">
            <a:off x="5766165" y="8472079"/>
            <a:ext cx="0" cy="1107600"/>
          </a:xfrm>
          <a:prstGeom prst="straightConnector1">
            <a:avLst/>
          </a:prstGeom>
          <a:noFill/>
          <a:ln cap="flat" cmpd="sng" w="5080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47" name="Google Shape;147;p30"/>
          <p:cNvSpPr/>
          <p:nvPr/>
        </p:nvSpPr>
        <p:spPr>
          <a:xfrm>
            <a:off x="3540750" y="9257100"/>
            <a:ext cx="13872600" cy="892200"/>
          </a:xfrm>
          <a:prstGeom prst="rightArrow">
            <a:avLst>
              <a:gd fmla="val 53663" name="adj1"/>
              <a:gd fmla="val 4809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30"/>
          <p:cNvSpPr/>
          <p:nvPr/>
        </p:nvSpPr>
        <p:spPr>
          <a:xfrm>
            <a:off x="4911995" y="9525500"/>
            <a:ext cx="1626600" cy="310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Google Sans"/>
              <a:buNone/>
            </a:pPr>
            <a:r>
              <a:rPr b="1" lang="en-US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sz="3400"/>
          </a:p>
        </p:txBody>
      </p:sp>
      <p:sp>
        <p:nvSpPr>
          <p:cNvPr id="149" name="Google Shape;149;p30"/>
          <p:cNvSpPr/>
          <p:nvPr/>
        </p:nvSpPr>
        <p:spPr>
          <a:xfrm>
            <a:off x="7514027" y="9525500"/>
            <a:ext cx="1626600" cy="310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Google Sans"/>
              <a:buNone/>
            </a:pPr>
            <a:r>
              <a:rPr b="1" lang="en-US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sz="1900"/>
          </a:p>
        </p:txBody>
      </p:sp>
      <p:sp>
        <p:nvSpPr>
          <p:cNvPr id="150" name="Google Shape;150;p30"/>
          <p:cNvSpPr/>
          <p:nvPr/>
        </p:nvSpPr>
        <p:spPr>
          <a:xfrm>
            <a:off x="9949070" y="9525500"/>
            <a:ext cx="1626600" cy="310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Google Sans"/>
              <a:buNone/>
            </a:pPr>
            <a:r>
              <a:rPr b="1" lang="en-US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sz="1900"/>
          </a:p>
        </p:txBody>
      </p:sp>
      <p:sp>
        <p:nvSpPr>
          <p:cNvPr id="151" name="Google Shape;151;p30"/>
          <p:cNvSpPr/>
          <p:nvPr/>
        </p:nvSpPr>
        <p:spPr>
          <a:xfrm>
            <a:off x="12718089" y="9525500"/>
            <a:ext cx="1626600" cy="310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Google Sans"/>
              <a:buNone/>
            </a:pPr>
            <a:r>
              <a:rPr b="1" lang="en-US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endParaRPr sz="1900"/>
          </a:p>
        </p:txBody>
      </p:sp>
      <p:sp>
        <p:nvSpPr>
          <p:cNvPr id="152" name="Google Shape;152;p30"/>
          <p:cNvSpPr/>
          <p:nvPr/>
        </p:nvSpPr>
        <p:spPr>
          <a:xfrm>
            <a:off x="14945246" y="9525500"/>
            <a:ext cx="1626600" cy="310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Google Sans"/>
              <a:buNone/>
            </a:pPr>
            <a:r>
              <a:rPr b="1" lang="en-US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5</a:t>
            </a:r>
            <a:endParaRPr sz="1900"/>
          </a:p>
        </p:txBody>
      </p:sp>
      <p:sp>
        <p:nvSpPr>
          <p:cNvPr id="153" name="Google Shape;153;p30"/>
          <p:cNvSpPr/>
          <p:nvPr/>
        </p:nvSpPr>
        <p:spPr>
          <a:xfrm>
            <a:off x="3980000" y="7675050"/>
            <a:ext cx="3948600" cy="13674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500"/>
              <a:buFont typeface="Google Sans Medium"/>
              <a:buNone/>
            </a:pPr>
            <a:r>
              <a:rPr lang="en-US" sz="3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Empathize.</a:t>
            </a:r>
            <a:endParaRPr sz="30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500"/>
              <a:buFont typeface="Google Sans Medium"/>
              <a:buNone/>
            </a:pPr>
            <a:r>
              <a:rPr lang="en-US" sz="25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Research your user’s needs.</a:t>
            </a:r>
            <a:endParaRPr sz="2500"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54" name="Google Shape;154;p30"/>
          <p:cNvSpPr/>
          <p:nvPr/>
        </p:nvSpPr>
        <p:spPr>
          <a:xfrm>
            <a:off x="8677275" y="7675049"/>
            <a:ext cx="4176000" cy="1367400"/>
          </a:xfrm>
          <a:prstGeom prst="roundRect">
            <a:avLst>
              <a:gd fmla="val 13305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500"/>
              <a:buFont typeface="Google Sans Medium"/>
              <a:buNone/>
            </a:pPr>
            <a:r>
              <a:rPr lang="en-US" sz="3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Ideate.</a:t>
            </a:r>
            <a:endParaRPr sz="30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500"/>
              <a:buFont typeface="Google Sans Medium"/>
              <a:buNone/>
            </a:pPr>
            <a:r>
              <a:rPr lang="en-US" sz="25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Challenge assumptions and create ideas.</a:t>
            </a:r>
            <a:endParaRPr sz="2500"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55" name="Google Shape;155;p30"/>
          <p:cNvSpPr/>
          <p:nvPr/>
        </p:nvSpPr>
        <p:spPr>
          <a:xfrm>
            <a:off x="13601950" y="7675050"/>
            <a:ext cx="3635700" cy="1367400"/>
          </a:xfrm>
          <a:prstGeom prst="roundRect">
            <a:avLst>
              <a:gd fmla="val 13613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500"/>
              <a:buFont typeface="Google Sans Medium"/>
              <a:buNone/>
            </a:pPr>
            <a:r>
              <a:rPr lang="en-US" sz="3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Test.</a:t>
            </a:r>
            <a:endParaRPr sz="30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500"/>
              <a:buFont typeface="Google Sans Medium"/>
              <a:buNone/>
            </a:pPr>
            <a:r>
              <a:rPr lang="en-US" sz="25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Try your solutions out.</a:t>
            </a:r>
            <a:endParaRPr sz="2500"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56" name="Google Shape;156;p30"/>
          <p:cNvSpPr/>
          <p:nvPr/>
        </p:nvSpPr>
        <p:spPr>
          <a:xfrm>
            <a:off x="6166125" y="10492150"/>
            <a:ext cx="4322400" cy="1367400"/>
          </a:xfrm>
          <a:prstGeom prst="roundRect">
            <a:avLst>
              <a:gd fmla="val 13024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500"/>
              <a:buFont typeface="Google Sans Medium"/>
              <a:buNone/>
            </a:pPr>
            <a:r>
              <a:rPr lang="en-US" sz="3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Define.</a:t>
            </a:r>
            <a:endParaRPr sz="30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500"/>
              <a:buFont typeface="Google Sans Medium"/>
              <a:buNone/>
            </a:pPr>
            <a:r>
              <a:rPr lang="en-US" sz="25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State your user’s needs and problems.</a:t>
            </a:r>
            <a:endParaRPr sz="2500"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57" name="Google Shape;157;p30"/>
          <p:cNvSpPr/>
          <p:nvPr/>
        </p:nvSpPr>
        <p:spPr>
          <a:xfrm>
            <a:off x="11566400" y="10492150"/>
            <a:ext cx="3948600" cy="1367400"/>
          </a:xfrm>
          <a:prstGeom prst="roundRect">
            <a:avLst>
              <a:gd fmla="val 1302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500"/>
              <a:buFont typeface="Google Sans Medium"/>
              <a:buNone/>
            </a:pPr>
            <a:r>
              <a:rPr lang="en-US" sz="3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Prototype.</a:t>
            </a:r>
            <a:endParaRPr sz="30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500"/>
              <a:buFont typeface="Google Sans Medium"/>
              <a:buNone/>
            </a:pPr>
            <a:r>
              <a:rPr lang="en-US" sz="25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Start to create solutions.</a:t>
            </a:r>
            <a:endParaRPr sz="2500"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idx="2" type="body"/>
          </p:nvPr>
        </p:nvSpPr>
        <p:spPr>
          <a:xfrm>
            <a:off x="1238850" y="3453275"/>
            <a:ext cx="21906300" cy="86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84077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6"/>
              <a:buChar char="•"/>
            </a:pPr>
            <a:r>
              <a:rPr lang="en-US" sz="4806"/>
              <a:t>User Interface (UI) design is the process designers use to build interfaces in software or computerized devices, focussing on looks or style.</a:t>
            </a:r>
            <a:endParaRPr sz="4806"/>
          </a:p>
          <a:p>
            <a:pPr indent="-584077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6"/>
              <a:buChar char="•"/>
            </a:pPr>
            <a:r>
              <a:rPr lang="en-US" sz="4806"/>
              <a:t>It determines how commands are given to the computer or the program and how information is displayed on the screen. </a:t>
            </a:r>
            <a:endParaRPr sz="4806"/>
          </a:p>
          <a:p>
            <a:pPr indent="-584077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6"/>
              <a:buChar char="•"/>
            </a:pPr>
            <a:r>
              <a:rPr lang="en-US" sz="4806"/>
              <a:t>A poorly designed interface can cause a user to make catastrophic errors.</a:t>
            </a:r>
            <a:endParaRPr sz="4806"/>
          </a:p>
          <a:p>
            <a:pPr indent="-584077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6"/>
              <a:buChar char="•"/>
            </a:pPr>
            <a:r>
              <a:rPr lang="en-US" sz="4806"/>
              <a:t>Three main types of user interfaces are:</a:t>
            </a:r>
            <a:endParaRPr sz="4806"/>
          </a:p>
          <a:p>
            <a:pPr indent="-533807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6"/>
              <a:buAutoNum type="arabicPeriod"/>
            </a:pPr>
            <a:r>
              <a:rPr lang="en-US" sz="4806"/>
              <a:t>Command Language.</a:t>
            </a:r>
            <a:endParaRPr sz="4806"/>
          </a:p>
          <a:p>
            <a:pPr indent="-533807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6"/>
              <a:buAutoNum type="arabicPeriod"/>
            </a:pPr>
            <a:r>
              <a:rPr lang="en-US" sz="4806"/>
              <a:t>Menus.</a:t>
            </a:r>
            <a:endParaRPr sz="4806"/>
          </a:p>
          <a:p>
            <a:pPr indent="-533807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6"/>
              <a:buAutoNum type="arabicPeriod"/>
            </a:pPr>
            <a:r>
              <a:rPr lang="en-US" sz="4806"/>
              <a:t>Graphical User Interface.</a:t>
            </a:r>
            <a:endParaRPr sz="480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6"/>
          </a:p>
        </p:txBody>
      </p:sp>
      <p:sp>
        <p:nvSpPr>
          <p:cNvPr id="163" name="Google Shape;163;p31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UI?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Which UI is better?</a:t>
            </a:r>
            <a:endParaRPr/>
          </a:p>
        </p:txBody>
      </p:sp>
      <p:sp>
        <p:nvSpPr>
          <p:cNvPr id="169" name="Google Shape;169;p32"/>
          <p:cNvSpPr txBox="1"/>
          <p:nvPr>
            <p:ph idx="1" type="body"/>
          </p:nvPr>
        </p:nvSpPr>
        <p:spPr>
          <a:xfrm>
            <a:off x="7705583" y="11146714"/>
            <a:ext cx="20592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boom</a:t>
            </a:r>
            <a:endParaRPr/>
          </a:p>
        </p:txBody>
      </p:sp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14353921" y="11146714"/>
            <a:ext cx="14154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yoo</a:t>
            </a:r>
            <a:endParaRPr/>
          </a:p>
        </p:txBody>
      </p:sp>
      <p:pic>
        <p:nvPicPr>
          <p:cNvPr id="171" name="Google Shape;171;p32"/>
          <p:cNvPicPr preferRelativeResize="0"/>
          <p:nvPr/>
        </p:nvPicPr>
        <p:blipFill rotWithShape="1">
          <a:blip r:embed="rId3">
            <a:alphaModFix/>
          </a:blip>
          <a:srcRect b="15476" l="0" r="0" t="0"/>
          <a:stretch/>
        </p:blipFill>
        <p:spPr>
          <a:xfrm>
            <a:off x="5784375" y="3216125"/>
            <a:ext cx="12173450" cy="79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idx="4294967295" type="body"/>
          </p:nvPr>
        </p:nvSpPr>
        <p:spPr>
          <a:xfrm>
            <a:off x="4655100" y="5549200"/>
            <a:ext cx="15073800" cy="3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AutoNum type="arabicPeriod"/>
            </a:pPr>
            <a:r>
              <a:rPr lang="en-US" sz="5400">
                <a:solidFill>
                  <a:srgbClr val="676C72"/>
                </a:solidFill>
              </a:rPr>
              <a:t>Place users in control of the interface.</a:t>
            </a:r>
            <a:endParaRPr sz="5400">
              <a:solidFill>
                <a:srgbClr val="676C72"/>
              </a:solidFill>
            </a:endParaRPr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5400"/>
              <a:buAutoNum type="arabicPeriod"/>
            </a:pPr>
            <a:r>
              <a:rPr lang="en-US" sz="5400">
                <a:solidFill>
                  <a:srgbClr val="676C72"/>
                </a:solidFill>
              </a:rPr>
              <a:t>Make it comfortable to interact with a product.</a:t>
            </a:r>
            <a:endParaRPr sz="5400">
              <a:solidFill>
                <a:srgbClr val="676C72"/>
              </a:solidFill>
            </a:endParaRPr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5400"/>
              <a:buAutoNum type="arabicPeriod"/>
            </a:pPr>
            <a:r>
              <a:rPr lang="en-US" sz="5400">
                <a:solidFill>
                  <a:srgbClr val="676C72"/>
                </a:solidFill>
              </a:rPr>
              <a:t>Reduce cognitive load.</a:t>
            </a:r>
            <a:endParaRPr sz="5400">
              <a:solidFill>
                <a:srgbClr val="676C72"/>
              </a:solidFill>
            </a:endParaRPr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5400"/>
              <a:buAutoNum type="arabicPeriod"/>
            </a:pPr>
            <a:r>
              <a:rPr lang="en-US" sz="5400">
                <a:solidFill>
                  <a:srgbClr val="676C72"/>
                </a:solidFill>
              </a:rPr>
              <a:t>Make user </a:t>
            </a:r>
            <a:r>
              <a:rPr lang="en-US" sz="5400">
                <a:solidFill>
                  <a:srgbClr val="676C72"/>
                </a:solidFill>
              </a:rPr>
              <a:t>interfaces consistent.</a:t>
            </a:r>
            <a:endParaRPr sz="5400"/>
          </a:p>
        </p:txBody>
      </p:sp>
      <p:sp>
        <p:nvSpPr>
          <p:cNvPr id="177" name="Google Shape;177;p33"/>
          <p:cNvSpPr txBox="1"/>
          <p:nvPr>
            <p:ph idx="4294967295" type="title"/>
          </p:nvPr>
        </p:nvSpPr>
        <p:spPr>
          <a:xfrm>
            <a:off x="4334125" y="3301675"/>
            <a:ext cx="145425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Four Golden Rules of UI Design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idx="1" type="body"/>
          </p:nvPr>
        </p:nvSpPr>
        <p:spPr>
          <a:xfrm>
            <a:off x="1238850" y="3453275"/>
            <a:ext cx="21906300" cy="4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96777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6"/>
              <a:buChar char="•"/>
            </a:pPr>
            <a:r>
              <a:rPr lang="en-US" sz="5006"/>
              <a:t>User Experience (UX) design is the process design teams use to create products that provide meaningful and relevant experiences to users.</a:t>
            </a:r>
            <a:endParaRPr sz="5006"/>
          </a:p>
          <a:p>
            <a:pPr indent="-596777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6"/>
              <a:buChar char="•"/>
            </a:pPr>
            <a:r>
              <a:rPr lang="en-US" sz="5006"/>
              <a:t>UX designers consider the Why, What and How of product use.</a:t>
            </a:r>
            <a:endParaRPr sz="5006"/>
          </a:p>
          <a:p>
            <a:pPr indent="-596777" lvl="0" marL="69717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6"/>
              <a:buChar char="•"/>
            </a:pPr>
            <a:r>
              <a:rPr lang="en-US" sz="5006"/>
              <a:t>UX Design is user centred.</a:t>
            </a:r>
            <a:endParaRPr sz="500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6"/>
          </a:p>
        </p:txBody>
      </p:sp>
      <p:sp>
        <p:nvSpPr>
          <p:cNvPr id="183" name="Google Shape;183;p34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UX?</a:t>
            </a:r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750" y="7747150"/>
            <a:ext cx="20314701" cy="24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